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9"/>
  </p:notesMasterIdLst>
  <p:handoutMasterIdLst>
    <p:handoutMasterId r:id="rId20"/>
  </p:handoutMasterIdLst>
  <p:sldIdLst>
    <p:sldId id="292" r:id="rId5"/>
    <p:sldId id="291" r:id="rId6"/>
    <p:sldId id="297" r:id="rId7"/>
    <p:sldId id="298" r:id="rId8"/>
    <p:sldId id="300" r:id="rId9"/>
    <p:sldId id="299" r:id="rId10"/>
    <p:sldId id="301" r:id="rId11"/>
    <p:sldId id="302" r:id="rId12"/>
    <p:sldId id="303" r:id="rId13"/>
    <p:sldId id="304" r:id="rId14"/>
    <p:sldId id="305" r:id="rId15"/>
    <p:sldId id="306" r:id="rId16"/>
    <p:sldId id="308" r:id="rId17"/>
    <p:sldId id="293" r:id="rId18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3F6F"/>
    <a:srgbClr val="00ACB6"/>
    <a:srgbClr val="013D61"/>
    <a:srgbClr val="F3703A"/>
    <a:srgbClr val="515083"/>
    <a:srgbClr val="2F305C"/>
    <a:srgbClr val="3C4798"/>
    <a:srgbClr val="E68637"/>
    <a:srgbClr val="F6A287"/>
    <a:srgbClr val="E98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rsharaiha\Dropbox\Bariatric%20program\ESG_2018%20Database_12.2.18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% TBWL</c:v>
                </c:pt>
              </c:strCache>
            </c:strRef>
          </c:tx>
          <c:spPr>
            <a:ln w="22225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6"/>
              </a:solidFill>
              <a:ln w="9525">
                <a:solidFill>
                  <a:schemeClr val="accent6"/>
                </a:solidFill>
                <a:round/>
              </a:ln>
              <a:effectLst/>
            </c:spPr>
          </c:marker>
          <c:dLbls>
            <c:delete val="1"/>
          </c:dLbls>
          <c:xVal>
            <c:numRef>
              <c:f>Sheet1!$B$4:$B$9</c:f>
              <c:numCache>
                <c:formatCode>General</c:formatCode>
                <c:ptCount val="6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5</c:v>
                </c:pt>
              </c:numCache>
            </c:numRef>
          </c:xVal>
          <c:yVal>
            <c:numRef>
              <c:f>Sheet1!$C$4:$C$9</c:f>
              <c:numCache>
                <c:formatCode>0%</c:formatCode>
                <c:ptCount val="6"/>
                <c:pt idx="0" formatCode="General">
                  <c:v>0</c:v>
                </c:pt>
                <c:pt idx="1">
                  <c:v>-0.16</c:v>
                </c:pt>
                <c:pt idx="2" formatCode="0.00%">
                  <c:v>-0.152</c:v>
                </c:pt>
                <c:pt idx="3" formatCode="0.00%">
                  <c:v>-0.14699999999999999</c:v>
                </c:pt>
                <c:pt idx="4" formatCode="0.00%">
                  <c:v>-0.157</c:v>
                </c:pt>
                <c:pt idx="5" formatCode="0.00%">
                  <c:v>-0.14499999999999999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CD8-4969-B8C2-B93386DE365D}"/>
            </c:ext>
          </c:extLst>
        </c:ser>
        <c:dLbls>
          <c:dLblPos val="r"/>
          <c:showLegendKey val="0"/>
          <c:showVal val="1"/>
          <c:showCatName val="1"/>
          <c:showSerName val="0"/>
          <c:showPercent val="0"/>
          <c:showBubbleSize val="0"/>
        </c:dLbls>
        <c:axId val="48093440"/>
        <c:axId val="48096000"/>
      </c:scatterChart>
      <c:valAx>
        <c:axId val="48093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Follow up, years  post Procedure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8096000"/>
        <c:crosses val="autoZero"/>
        <c:crossBetween val="midCat"/>
      </c:valAx>
      <c:valAx>
        <c:axId val="4809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% TBWL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80934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0.56464</cdr:x>
      <cdr:y>0.04034</cdr:y>
    </cdr:from>
    <cdr:to>
      <cdr:x>0.72376</cdr:x>
      <cdr:y>0.34607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2C7EBF8-E695-C442-A51D-DC5DBEF4BFB6}"/>
            </a:ext>
          </a:extLst>
        </cdr:cNvPr>
        <cdr:cNvSpPr txBox="1"/>
      </cdr:nvSpPr>
      <cdr:spPr>
        <a:xfrm xmlns:a="http://schemas.openxmlformats.org/drawingml/2006/main">
          <a:off x="3244850" y="1206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0.6163</cdr:x>
      <cdr:y>0.20807</cdr:y>
    </cdr:from>
    <cdr:to>
      <cdr:x>0.81878</cdr:x>
      <cdr:y>0.28872</cdr:y>
    </cdr:to>
    <cdr:sp macro="" textlink="">
      <cdr:nvSpPr>
        <cdr:cNvPr id="3" name="TextBox 7">
          <a:extLst xmlns:a="http://schemas.openxmlformats.org/drawingml/2006/main">
            <a:ext uri="{FF2B5EF4-FFF2-40B4-BE49-F238E27FC236}">
              <a16:creationId xmlns:a16="http://schemas.microsoft.com/office/drawing/2014/main" id="{5A2C34DF-E237-384E-AA30-8E35A595AF0F}"/>
            </a:ext>
          </a:extLst>
        </cdr:cNvPr>
        <cdr:cNvSpPr txBox="1"/>
      </cdr:nvSpPr>
      <cdr:spPr>
        <a:xfrm xmlns:a="http://schemas.openxmlformats.org/drawingml/2006/main">
          <a:off x="4463274" y="952821"/>
          <a:ext cx="146637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dirty="0">
            <a:solidFill>
              <a:srgbClr val="C0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04/05/2025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04/05/2025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9FFEDF-2D0E-F84C-8D61-81F7800A99C7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0754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D945A0D-0BC2-5D67-1B64-3021BAD7B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38" y="0"/>
            <a:ext cx="5018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DFAB8DF2-5E8E-AAC9-5CFB-04F9609C1AF6}"/>
              </a:ext>
            </a:extLst>
          </p:cNvPr>
          <p:cNvSpPr/>
          <p:nvPr userDrawn="1"/>
        </p:nvSpPr>
        <p:spPr>
          <a:xfrm rot="16200000">
            <a:off x="6073140" y="60104"/>
            <a:ext cx="45719" cy="1219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0775C3D-C100-72AE-04FB-C04AC0D7DE43}"/>
              </a:ext>
            </a:extLst>
          </p:cNvPr>
          <p:cNvSpPr/>
          <p:nvPr userDrawn="1"/>
        </p:nvSpPr>
        <p:spPr>
          <a:xfrm>
            <a:off x="0" y="6174807"/>
            <a:ext cx="12192000" cy="683193"/>
          </a:xfrm>
          <a:prstGeom prst="rect">
            <a:avLst/>
          </a:prstGeom>
          <a:solidFill>
            <a:srgbClr val="113F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434494" y="-124691"/>
            <a:ext cx="2857500" cy="629949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E029AD-6703-A540-841D-BE7462E7B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4807"/>
            <a:ext cx="3707476" cy="683193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1867750-EA89-EFEA-40CB-4FA8E18FEF5A}"/>
              </a:ext>
            </a:extLst>
          </p:cNvPr>
          <p:cNvSpPr/>
          <p:nvPr userDrawn="1"/>
        </p:nvSpPr>
        <p:spPr>
          <a:xfrm rot="16200000">
            <a:off x="6073140" y="76728"/>
            <a:ext cx="45719" cy="12191999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04/05/2025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3" Type="http://schemas.openxmlformats.org/officeDocument/2006/relationships/image" Target="../media/image18.gif"/><Relationship Id="rId21" Type="http://schemas.openxmlformats.org/officeDocument/2006/relationships/image" Target="../media/image36.png"/><Relationship Id="rId7" Type="http://schemas.openxmlformats.org/officeDocument/2006/relationships/image" Target="../media/image22.emf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1.jpeg"/><Relationship Id="rId20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5" Type="http://schemas.openxmlformats.org/officeDocument/2006/relationships/image" Target="../media/image41.tiff"/><Relationship Id="rId4" Type="http://schemas.openxmlformats.org/officeDocument/2006/relationships/image" Target="../media/image40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t-IT" altLang="it-IT" sz="3200" dirty="0"/>
              <a:t>ENDOSCOPIA BARIATRICA E FARMACI: </a:t>
            </a:r>
            <a:br>
              <a:rPr lang="it-IT" altLang="it-IT" sz="3200" dirty="0"/>
            </a:br>
            <a:r>
              <a:rPr lang="it-IT" altLang="it-IT" sz="3200" dirty="0"/>
              <a:t>UN GOLD STANDARD </a:t>
            </a:r>
            <a:br>
              <a:rPr lang="it-IT" altLang="it-IT" sz="3200" dirty="0"/>
            </a:br>
            <a:r>
              <a:rPr lang="it-IT" altLang="it-IT" sz="3200" dirty="0"/>
              <a:t>MINI-INVASIVO</a:t>
            </a:r>
            <a:endParaRPr lang="it-IT" sz="3200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2170" y="4508500"/>
            <a:ext cx="5263343" cy="1279652"/>
          </a:xfrm>
        </p:spPr>
        <p:txBody>
          <a:bodyPr>
            <a:normAutofit/>
          </a:bodyPr>
          <a:lstStyle/>
          <a:p>
            <a:r>
              <a:rPr lang="it-IT" sz="2000" b="1" dirty="0" smtClean="0">
                <a:solidFill>
                  <a:srgbClr val="00ACB6"/>
                </a:solidFill>
              </a:rPr>
              <a:t>Dott.ssa </a:t>
            </a:r>
            <a:r>
              <a:rPr lang="it-IT" sz="2000" b="1" dirty="0" err="1" smtClean="0">
                <a:solidFill>
                  <a:srgbClr val="00ACB6"/>
                </a:solidFill>
              </a:rPr>
              <a:t>margareth</a:t>
            </a:r>
            <a:r>
              <a:rPr lang="it-IT" sz="2000" b="1" dirty="0" smtClean="0">
                <a:solidFill>
                  <a:srgbClr val="00ACB6"/>
                </a:solidFill>
              </a:rPr>
              <a:t> martino</a:t>
            </a:r>
            <a:endParaRPr lang="it-IT" sz="2000" b="1" dirty="0">
              <a:solidFill>
                <a:srgbClr val="00ACB6"/>
              </a:solidFill>
            </a:endParaRPr>
          </a:p>
          <a:p>
            <a:r>
              <a:rPr lang="it-IT" sz="2000" b="1" dirty="0" err="1" smtClean="0">
                <a:solidFill>
                  <a:srgbClr val="00ACB6"/>
                </a:solidFill>
              </a:rPr>
              <a:t>Fup</a:t>
            </a:r>
            <a:r>
              <a:rPr lang="it-IT" sz="2000" b="1" dirty="0" smtClean="0">
                <a:solidFill>
                  <a:srgbClr val="00ACB6"/>
                </a:solidFill>
              </a:rPr>
              <a:t> campus </a:t>
            </a:r>
            <a:r>
              <a:rPr lang="it-IT" sz="2000" b="1" dirty="0" err="1" smtClean="0">
                <a:solidFill>
                  <a:srgbClr val="00ACB6"/>
                </a:solidFill>
              </a:rPr>
              <a:t>bio</a:t>
            </a:r>
            <a:r>
              <a:rPr lang="it-IT" sz="2000" b="1" dirty="0" smtClean="0">
                <a:solidFill>
                  <a:srgbClr val="00ACB6"/>
                </a:solidFill>
              </a:rPr>
              <a:t>-medico di </a:t>
            </a:r>
            <a:r>
              <a:rPr lang="it-IT" sz="2000" b="1" dirty="0" err="1" smtClean="0">
                <a:solidFill>
                  <a:srgbClr val="00ACB6"/>
                </a:solidFill>
              </a:rPr>
              <a:t>roma</a:t>
            </a:r>
            <a:endParaRPr lang="it-IT" sz="2000" b="1" dirty="0">
              <a:solidFill>
                <a:srgbClr val="00ACB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/>
          <a:srcRect l="2641" r="3161"/>
          <a:stretch/>
        </p:blipFill>
        <p:spPr>
          <a:xfrm>
            <a:off x="1120793" y="2833277"/>
            <a:ext cx="5087008" cy="2826844"/>
          </a:xfrm>
          <a:prstGeom prst="rect">
            <a:avLst/>
          </a:prstGeom>
        </p:spPr>
      </p:pic>
      <p:sp>
        <p:nvSpPr>
          <p:cNvPr id="13" name="Ovale 12"/>
          <p:cNvSpPr/>
          <p:nvPr/>
        </p:nvSpPr>
        <p:spPr>
          <a:xfrm>
            <a:off x="4624552" y="4154632"/>
            <a:ext cx="983769" cy="1477539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351" y="1322340"/>
            <a:ext cx="3579893" cy="1412341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663" y="926522"/>
            <a:ext cx="3199487" cy="473359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2050" y="3222688"/>
            <a:ext cx="528365" cy="585267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7198" y="1535220"/>
            <a:ext cx="790377" cy="1503811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57198" y="3494792"/>
            <a:ext cx="790377" cy="15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9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3070" y="1979492"/>
            <a:ext cx="4564713" cy="455056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424" y="349440"/>
            <a:ext cx="5873253" cy="150713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065" y="1979493"/>
            <a:ext cx="3992023" cy="466304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3662" y="756584"/>
            <a:ext cx="2966325" cy="117080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25271" y="3052726"/>
            <a:ext cx="1446909" cy="926215"/>
          </a:xfrm>
          <a:prstGeom prst="rect">
            <a:avLst/>
          </a:prstGeom>
          <a:noFill/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5271" y="5052173"/>
            <a:ext cx="1446909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1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78" y="2100070"/>
            <a:ext cx="3688708" cy="203094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138" y="3603880"/>
            <a:ext cx="4646805" cy="258265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321" y="1058531"/>
            <a:ext cx="4220768" cy="419823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848" y="2100069"/>
            <a:ext cx="1446909" cy="150381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8286" y="1415364"/>
            <a:ext cx="1446909" cy="150381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5746" y="4682725"/>
            <a:ext cx="1446909" cy="150381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255724" y="683868"/>
            <a:ext cx="3080779" cy="224352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4868" y="765897"/>
            <a:ext cx="528365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8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01" y="2245535"/>
            <a:ext cx="5340876" cy="271487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914" y="0"/>
            <a:ext cx="6177453" cy="629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5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67" y="1787237"/>
            <a:ext cx="2154640" cy="386039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941" y="532534"/>
            <a:ext cx="6600825" cy="554355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26" y="173197"/>
            <a:ext cx="3845849" cy="146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70" y="613007"/>
            <a:ext cx="4250921" cy="72265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70" y="1727009"/>
            <a:ext cx="4250921" cy="82078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/>
          <a:srcRect r="7459"/>
          <a:stretch/>
        </p:blipFill>
        <p:spPr>
          <a:xfrm>
            <a:off x="307570" y="3176474"/>
            <a:ext cx="4250920" cy="68106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570" y="4486216"/>
            <a:ext cx="4250921" cy="91539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8829" y="613007"/>
            <a:ext cx="3751552" cy="240099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0583" y="3512170"/>
            <a:ext cx="4139798" cy="2241405"/>
          </a:xfrm>
          <a:prstGeom prst="rect">
            <a:avLst/>
          </a:prstGeom>
        </p:spPr>
      </p:pic>
      <p:sp>
        <p:nvSpPr>
          <p:cNvPr id="9" name="Ovale 8"/>
          <p:cNvSpPr/>
          <p:nvPr/>
        </p:nvSpPr>
        <p:spPr>
          <a:xfrm>
            <a:off x="4558490" y="1587730"/>
            <a:ext cx="3206215" cy="2793077"/>
          </a:xfrm>
          <a:prstGeom prst="ellipse">
            <a:avLst/>
          </a:prstGeom>
          <a:noFill/>
          <a:ln>
            <a:prstDash val="dashDot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1F28E8D-55E7-4158-A005-D36F21BC61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1067" y="2137400"/>
            <a:ext cx="2261062" cy="164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3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b="2523"/>
          <a:stretch/>
        </p:blipFill>
        <p:spPr>
          <a:xfrm>
            <a:off x="1516552" y="1040649"/>
            <a:ext cx="9458361" cy="411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96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nto Interrogativo Domanda · Immagini gratis su Pixab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303" y="4371472"/>
            <a:ext cx="2197333" cy="219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E1F28E8D-55E7-4158-A005-D36F21BC6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819" y="1035425"/>
            <a:ext cx="5510431" cy="400281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0075" y="6129133"/>
            <a:ext cx="3281023" cy="51375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982" y="5902039"/>
            <a:ext cx="3594100" cy="3175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38129" y="3036832"/>
            <a:ext cx="5437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/>
              <a:t>[…] In </a:t>
            </a:r>
            <a:r>
              <a:rPr lang="en-US" sz="1600" i="1" dirty="0"/>
              <a:t>this review, we introduce bariatric endoscopy as a methodology and tool that physicians may start incorporating in their treatment algorithms for management of obesity</a:t>
            </a:r>
            <a:endParaRPr lang="it-IT" sz="1600" i="1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564" y="2186553"/>
            <a:ext cx="4900169" cy="667952"/>
          </a:xfrm>
          <a:prstGeom prst="rect">
            <a:avLst/>
          </a:prstGeom>
        </p:spPr>
      </p:pic>
      <p:sp>
        <p:nvSpPr>
          <p:cNvPr id="8" name="Freccia in su 7"/>
          <p:cNvSpPr/>
          <p:nvPr/>
        </p:nvSpPr>
        <p:spPr>
          <a:xfrm>
            <a:off x="11023249" y="1395774"/>
            <a:ext cx="327923" cy="353147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9" name="Più 8"/>
          <p:cNvSpPr/>
          <p:nvPr/>
        </p:nvSpPr>
        <p:spPr>
          <a:xfrm>
            <a:off x="7071360" y="3380128"/>
            <a:ext cx="563355" cy="546537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10" name="Più 9"/>
          <p:cNvSpPr/>
          <p:nvPr/>
        </p:nvSpPr>
        <p:spPr>
          <a:xfrm>
            <a:off x="7071360" y="2520530"/>
            <a:ext cx="563355" cy="546537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11" name="Più 10"/>
          <p:cNvSpPr/>
          <p:nvPr/>
        </p:nvSpPr>
        <p:spPr>
          <a:xfrm>
            <a:off x="7071360" y="4209184"/>
            <a:ext cx="563355" cy="546537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</p:spTree>
    <p:extLst>
      <p:ext uri="{BB962C8B-B14F-4D97-AF65-F5344CB8AC3E}">
        <p14:creationId xmlns:p14="http://schemas.microsoft.com/office/powerpoint/2010/main" val="346930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727033C-B962-4BD5-9D71-19ACC96DD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6739" y="6157551"/>
            <a:ext cx="4470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tabLst>
                <a:tab pos="69723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1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69723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1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69723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1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tabLst>
                <a:tab pos="69723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120000"/>
              <a:buChar char="•"/>
              <a:tabLst>
                <a:tab pos="69723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tabLst>
                <a:tab pos="69723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tabLst>
                <a:tab pos="69723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tabLst>
                <a:tab pos="69723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tabLst>
                <a:tab pos="69723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defTabSz="914377" eaLnBrk="1" hangingPunct="1">
              <a:lnSpc>
                <a:spcPct val="100000"/>
              </a:lnSpc>
              <a:spcBef>
                <a:spcPct val="20000"/>
              </a:spcBef>
              <a:buClr>
                <a:srgbClr val="118FB1"/>
              </a:buClr>
              <a:buSzPct val="80000"/>
              <a:buNone/>
            </a:pPr>
            <a:r>
              <a:rPr lang="en-US" altLang="en-US" b="1" dirty="0">
                <a:solidFill>
                  <a:srgbClr val="002052"/>
                </a:solidFill>
                <a:latin typeface="Helvetica" pitchFamily="34" charset="0"/>
                <a:ea typeface="+mn-ea"/>
              </a:rPr>
              <a:t>Risk</a:t>
            </a:r>
          </a:p>
        </p:txBody>
      </p:sp>
      <p:sp>
        <p:nvSpPr>
          <p:cNvPr id="8" name="Text Box 39">
            <a:extLst>
              <a:ext uri="{FF2B5EF4-FFF2-40B4-BE49-F238E27FC236}">
                <a16:creationId xmlns:a16="http://schemas.microsoft.com/office/drawing/2014/main" id="{404C513D-8ADD-48BC-A2E6-C1D7CD813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1" y="1617295"/>
            <a:ext cx="444352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1pPr>
            <a:lvl2pPr marL="742950" indent="-285750" algn="l" eaLnBrk="0" hangingPunct="0">
              <a:lnSpc>
                <a:spcPct val="90000"/>
              </a:lnSpc>
              <a:spcBef>
                <a:spcPct val="1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2pPr>
            <a:lvl3pPr marL="1143000" indent="-228600" algn="l" eaLnBrk="0" hangingPunct="0">
              <a:lnSpc>
                <a:spcPct val="90000"/>
              </a:lnSpc>
              <a:spcBef>
                <a:spcPct val="1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3pPr>
            <a:lvl4pPr marL="1600200" indent="-228600" algn="l" eaLnBrk="0" hangingPunct="0">
              <a:lnSpc>
                <a:spcPct val="90000"/>
              </a:lnSpc>
              <a:spcBef>
                <a:spcPct val="1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4pPr>
            <a:lvl5pPr marL="2057400" indent="-228600" algn="l" eaLnBrk="0" hangingPunct="0">
              <a:lnSpc>
                <a:spcPct val="90000"/>
              </a:lnSpc>
              <a:spcBef>
                <a:spcPct val="15000"/>
              </a:spcBef>
              <a:buClr>
                <a:schemeClr val="folHlink"/>
              </a:buClr>
              <a:buSzPct val="12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chemeClr val="folHlink"/>
              </a:buClr>
              <a:buSzPct val="12000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</a:defRPr>
            </a:lvl9pPr>
          </a:lstStyle>
          <a:p>
            <a:pPr algn="ctr" defTabSz="914377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en-US" b="1" dirty="0">
                <a:solidFill>
                  <a:srgbClr val="002052"/>
                </a:solidFill>
                <a:latin typeface="Helvetica" pitchFamily="34" charset="0"/>
                <a:ea typeface="+mn-ea"/>
              </a:rPr>
              <a:t>E</a:t>
            </a:r>
          </a:p>
          <a:p>
            <a:pPr algn="ctr" defTabSz="914377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en-US" b="1" dirty="0">
                <a:solidFill>
                  <a:srgbClr val="002052"/>
                </a:solidFill>
                <a:latin typeface="Helvetica" pitchFamily="34" charset="0"/>
                <a:ea typeface="+mn-ea"/>
              </a:rPr>
              <a:t>F</a:t>
            </a:r>
          </a:p>
          <a:p>
            <a:pPr algn="ctr" defTabSz="914377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en-US" b="1" dirty="0">
                <a:solidFill>
                  <a:srgbClr val="002052"/>
                </a:solidFill>
                <a:latin typeface="Helvetica" pitchFamily="34" charset="0"/>
                <a:ea typeface="+mn-ea"/>
              </a:rPr>
              <a:t>F</a:t>
            </a:r>
          </a:p>
          <a:p>
            <a:pPr algn="ctr" defTabSz="914377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en-US" b="1" dirty="0">
                <a:solidFill>
                  <a:srgbClr val="002052"/>
                </a:solidFill>
                <a:latin typeface="Helvetica" pitchFamily="34" charset="0"/>
                <a:ea typeface="+mn-ea"/>
              </a:rPr>
              <a:t>I</a:t>
            </a:r>
          </a:p>
          <a:p>
            <a:pPr algn="ctr" defTabSz="914377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en-US" b="1" dirty="0">
                <a:solidFill>
                  <a:srgbClr val="002052"/>
                </a:solidFill>
                <a:latin typeface="Helvetica" pitchFamily="34" charset="0"/>
                <a:ea typeface="+mn-ea"/>
              </a:rPr>
              <a:t>C</a:t>
            </a:r>
          </a:p>
          <a:p>
            <a:pPr algn="ctr" defTabSz="914377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en-US" b="1" dirty="0">
                <a:solidFill>
                  <a:srgbClr val="002052"/>
                </a:solidFill>
                <a:latin typeface="Helvetica" pitchFamily="34" charset="0"/>
                <a:ea typeface="+mn-ea"/>
              </a:rPr>
              <a:t>A</a:t>
            </a:r>
          </a:p>
          <a:p>
            <a:pPr algn="ctr" defTabSz="914377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en-US" b="1" dirty="0">
                <a:solidFill>
                  <a:srgbClr val="002052"/>
                </a:solidFill>
                <a:latin typeface="Helvetica" pitchFamily="34" charset="0"/>
                <a:ea typeface="+mn-ea"/>
              </a:rPr>
              <a:t>C</a:t>
            </a:r>
          </a:p>
          <a:p>
            <a:pPr algn="ctr" defTabSz="914377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en-US" b="1" dirty="0">
                <a:solidFill>
                  <a:srgbClr val="002052"/>
                </a:solidFill>
                <a:latin typeface="Helvetica" pitchFamily="34" charset="0"/>
                <a:ea typeface="+mn-ea"/>
              </a:rPr>
              <a:t>Y</a:t>
            </a:r>
          </a:p>
          <a:p>
            <a:pPr algn="ctr" defTabSz="914377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endParaRPr lang="en-US" altLang="en-US" b="1" dirty="0">
              <a:solidFill>
                <a:srgbClr val="002052"/>
              </a:solidFill>
              <a:latin typeface="Helvetica" pitchFamily="34" charset="0"/>
              <a:ea typeface="+mn-ea"/>
            </a:endParaRPr>
          </a:p>
          <a:p>
            <a:pPr algn="ctr" defTabSz="914377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endParaRPr lang="en-US" altLang="en-US" b="1" dirty="0">
              <a:solidFill>
                <a:srgbClr val="000000"/>
              </a:solidFill>
            </a:endParaRPr>
          </a:p>
          <a:p>
            <a:pPr algn="ctr" defTabSz="914377" eaLnBrk="1" hangingPunct="1">
              <a:lnSpc>
                <a:spcPct val="100000"/>
              </a:lnSpc>
              <a:spcBef>
                <a:spcPct val="0"/>
              </a:spcBef>
              <a:buClrTx/>
              <a:buNone/>
            </a:pPr>
            <a:endParaRPr lang="en-US" altLang="en-US" b="1" dirty="0">
              <a:solidFill>
                <a:srgbClr val="FFFF00"/>
              </a:solidFill>
            </a:endParaRPr>
          </a:p>
        </p:txBody>
      </p:sp>
      <p:sp>
        <p:nvSpPr>
          <p:cNvPr id="9" name="Up Arrow 2">
            <a:extLst>
              <a:ext uri="{FF2B5EF4-FFF2-40B4-BE49-F238E27FC236}">
                <a16:creationId xmlns:a16="http://schemas.microsoft.com/office/drawing/2014/main" id="{3D0E9FEF-85E9-48D0-8E78-2B1233BB1F72}"/>
              </a:ext>
            </a:extLst>
          </p:cNvPr>
          <p:cNvSpPr/>
          <p:nvPr/>
        </p:nvSpPr>
        <p:spPr>
          <a:xfrm>
            <a:off x="2327275" y="1398429"/>
            <a:ext cx="685800" cy="4435265"/>
          </a:xfrm>
          <a:prstGeom prst="up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Up Arrow 26">
            <a:extLst>
              <a:ext uri="{FF2B5EF4-FFF2-40B4-BE49-F238E27FC236}">
                <a16:creationId xmlns:a16="http://schemas.microsoft.com/office/drawing/2014/main" id="{2421FCCB-1CE2-47B9-968E-103AE999B33C}"/>
              </a:ext>
            </a:extLst>
          </p:cNvPr>
          <p:cNvSpPr/>
          <p:nvPr/>
        </p:nvSpPr>
        <p:spPr>
          <a:xfrm rot="5400000">
            <a:off x="6088063" y="2526935"/>
            <a:ext cx="685800" cy="7051675"/>
          </a:xfrm>
          <a:prstGeom prst="upArrow">
            <a:avLst/>
          </a:prstGeom>
          <a:gradFill flip="none" rotWithShape="1">
            <a:gsLst>
              <a:gs pos="21000">
                <a:srgbClr val="FFF200"/>
              </a:gs>
              <a:gs pos="38000">
                <a:srgbClr val="FF7A00"/>
              </a:gs>
              <a:gs pos="86000">
                <a:srgbClr val="FF0300"/>
              </a:gs>
              <a:gs pos="100000">
                <a:srgbClr val="4D0808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351ADF7-37BA-4564-8012-FA834D35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910" y="3717382"/>
            <a:ext cx="1446831" cy="1036637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5393FECF-4397-41FE-B147-239921D427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3900" y="710016"/>
            <a:ext cx="685800" cy="122506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C1E97F9-7514-44BF-A9EA-7A6581A5DE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3779" y="934487"/>
            <a:ext cx="863600" cy="1115483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6210ED3A-48C5-44D2-BC6B-D53CE407F4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9423" y="2329032"/>
            <a:ext cx="1130603" cy="1111109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BEFA500A-4527-4791-9724-B12313CE74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2929909" y="4755363"/>
            <a:ext cx="1476691" cy="1039328"/>
          </a:xfrm>
          <a:prstGeom prst="rect">
            <a:avLst/>
          </a:prstGeom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8612CD02-E14F-4D17-B4B4-6804A7FAA5D9}"/>
              </a:ext>
            </a:extLst>
          </p:cNvPr>
          <p:cNvSpPr/>
          <p:nvPr/>
        </p:nvSpPr>
        <p:spPr bwMode="auto">
          <a:xfrm>
            <a:off x="4406601" y="1522119"/>
            <a:ext cx="3378500" cy="323324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>
                <a:solidFill>
                  <a:srgbClr val="002052"/>
                </a:solidFill>
                <a:latin typeface="Helvetica" pitchFamily="34" charset="0"/>
              </a:rPr>
              <a:t>TREATMENT GAP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C319690E-D13D-40FA-9343-CF4860D785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7379" y="1212142"/>
            <a:ext cx="934447" cy="120650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D3942D91-E389-47E0-8FCB-090406D4BD4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39322" y="4924854"/>
            <a:ext cx="1651607" cy="869839"/>
          </a:xfrm>
          <a:prstGeom prst="rect">
            <a:avLst/>
          </a:prstGeom>
        </p:spPr>
      </p:pic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DA95FD2F-C4D1-42AD-BC45-595BAAA29BE6}"/>
              </a:ext>
            </a:extLst>
          </p:cNvPr>
          <p:cNvCxnSpPr>
            <a:cxnSpLocks/>
          </p:cNvCxnSpPr>
          <p:nvPr/>
        </p:nvCxnSpPr>
        <p:spPr bwMode="auto">
          <a:xfrm>
            <a:off x="4638173" y="1416889"/>
            <a:ext cx="924428" cy="1146555"/>
          </a:xfrm>
          <a:prstGeom prst="straightConnector1">
            <a:avLst/>
          </a:prstGeom>
          <a:solidFill>
            <a:schemeClr val="accent1"/>
          </a:solidFill>
          <a:ln w="76200" cap="rnd" cmpd="sng" algn="ctr">
            <a:solidFill>
              <a:srgbClr val="C00000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AA984585-6AE8-4E68-A1CC-440162BE47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65914" y="2783735"/>
            <a:ext cx="924428" cy="905847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85D4A47F-1C45-4BDD-845F-7709D1FCF90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57306" y="2597531"/>
            <a:ext cx="1296545" cy="645871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6BFE0BE9-91CF-4DF6-BAEA-9DE73CD6805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27495" y="3300505"/>
            <a:ext cx="1525623" cy="921836"/>
          </a:xfrm>
          <a:prstGeom prst="rect">
            <a:avLst/>
          </a:prstGeom>
        </p:spPr>
      </p:pic>
      <p:pic>
        <p:nvPicPr>
          <p:cNvPr id="6146" name="Picture 2" descr="Risultati immagini per endoscopic sleeve gastroplasty">
            <a:extLst>
              <a:ext uri="{FF2B5EF4-FFF2-40B4-BE49-F238E27FC236}">
                <a16:creationId xmlns:a16="http://schemas.microsoft.com/office/drawing/2014/main" id="{04009E83-62C4-47B9-8F5C-112A65CDF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286" y="1530338"/>
            <a:ext cx="1105580" cy="95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E4061A32-42B5-4052-953F-8478F9DBF4C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04669" y="4274812"/>
            <a:ext cx="1603825" cy="86058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4" r="34203"/>
          <a:stretch/>
        </p:blipFill>
        <p:spPr>
          <a:xfrm>
            <a:off x="5123559" y="1236526"/>
            <a:ext cx="740683" cy="645751"/>
          </a:xfrm>
          <a:prstGeom prst="roundRect">
            <a:avLst>
              <a:gd name="adj" fmla="val 50000"/>
            </a:avLst>
          </a:prstGeom>
        </p:spPr>
      </p:pic>
      <p:pic>
        <p:nvPicPr>
          <p:cNvPr id="3073" name="Picture 1" descr="page9image21852976">
            <a:extLst>
              <a:ext uri="{FF2B5EF4-FFF2-40B4-BE49-F238E27FC236}">
                <a16:creationId xmlns:a16="http://schemas.microsoft.com/office/drawing/2014/main" id="{F42E6C49-440D-474A-9102-655DE1DF5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022" y="1774654"/>
            <a:ext cx="1071197" cy="90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43F3785-192E-499E-B2EE-2818B22FFF5D}"/>
              </a:ext>
            </a:extLst>
          </p:cNvPr>
          <p:cNvSpPr txBox="1"/>
          <p:nvPr/>
        </p:nvSpPr>
        <p:spPr>
          <a:xfrm>
            <a:off x="7645576" y="6507134"/>
            <a:ext cx="4378122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67" dirty="0">
                <a:solidFill>
                  <a:srgbClr val="002052"/>
                </a:solidFill>
                <a:latin typeface="Helvetica" pitchFamily="34" charset="0"/>
                <a:cs typeface="Helvetica" pitchFamily="34" charset="0"/>
              </a:rPr>
              <a:t>Abu </a:t>
            </a:r>
            <a:r>
              <a:rPr lang="it-IT" sz="1067" dirty="0" err="1">
                <a:solidFill>
                  <a:srgbClr val="002052"/>
                </a:solidFill>
                <a:latin typeface="Helvetica" pitchFamily="34" charset="0"/>
                <a:cs typeface="Helvetica" pitchFamily="34" charset="0"/>
              </a:rPr>
              <a:t>Dayyeh</a:t>
            </a:r>
            <a:r>
              <a:rPr lang="it-IT" sz="1067" dirty="0">
                <a:solidFill>
                  <a:srgbClr val="002052"/>
                </a:solidFill>
                <a:latin typeface="Helvetica" pitchFamily="34" charset="0"/>
                <a:cs typeface="Helvetica" pitchFamily="34" charset="0"/>
              </a:rPr>
              <a:t> BK et al. </a:t>
            </a:r>
            <a:r>
              <a:rPr lang="it-IT" sz="1067" dirty="0" err="1">
                <a:solidFill>
                  <a:srgbClr val="002052"/>
                </a:solidFill>
                <a:latin typeface="Helvetica" pitchFamily="34" charset="0"/>
                <a:cs typeface="Helvetica" pitchFamily="34" charset="0"/>
              </a:rPr>
              <a:t>Clinical</a:t>
            </a:r>
            <a:r>
              <a:rPr lang="it-IT" sz="1067" dirty="0">
                <a:solidFill>
                  <a:srgbClr val="002052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it-IT" sz="1067" dirty="0" err="1">
                <a:solidFill>
                  <a:srgbClr val="002052"/>
                </a:solidFill>
                <a:latin typeface="Helvetica" pitchFamily="34" charset="0"/>
                <a:cs typeface="Helvetica" pitchFamily="34" charset="0"/>
              </a:rPr>
              <a:t>Gastroenterology</a:t>
            </a:r>
            <a:r>
              <a:rPr lang="it-IT" sz="1067" dirty="0">
                <a:solidFill>
                  <a:srgbClr val="002052"/>
                </a:solidFill>
                <a:latin typeface="Helvetica" pitchFamily="34" charset="0"/>
                <a:cs typeface="Helvetica" pitchFamily="34" charset="0"/>
              </a:rPr>
              <a:t> and </a:t>
            </a:r>
            <a:r>
              <a:rPr lang="it-IT" sz="1067" dirty="0" err="1">
                <a:solidFill>
                  <a:srgbClr val="002052"/>
                </a:solidFill>
                <a:latin typeface="Helvetica" pitchFamily="34" charset="0"/>
                <a:cs typeface="Helvetica" pitchFamily="34" charset="0"/>
              </a:rPr>
              <a:t>Hepatology</a:t>
            </a:r>
            <a:r>
              <a:rPr lang="it-IT" sz="1067" dirty="0">
                <a:solidFill>
                  <a:srgbClr val="002052"/>
                </a:solidFill>
                <a:latin typeface="Helvetica" pitchFamily="34" charset="0"/>
                <a:cs typeface="Helvetica" pitchFamily="34" charset="0"/>
              </a:rPr>
              <a:t> 2017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49C578AB-B67F-490C-BB48-BD1691DD016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90760" y="815410"/>
            <a:ext cx="1033872" cy="1078647"/>
          </a:xfrm>
          <a:prstGeom prst="rect">
            <a:avLst/>
          </a:prstGeom>
        </p:spPr>
      </p:pic>
      <p:pic>
        <p:nvPicPr>
          <p:cNvPr id="27" name="Picture 2" descr="Mounjaro Uses, Side Effects, Dosages &amp; More - The Care Pharmacy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13"/>
          <a:stretch/>
        </p:blipFill>
        <p:spPr bwMode="auto">
          <a:xfrm>
            <a:off x="4435238" y="3753377"/>
            <a:ext cx="1404183" cy="112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70175" y="745408"/>
            <a:ext cx="3641660" cy="577139"/>
          </a:xfrm>
          <a:prstGeom prst="rect">
            <a:avLst/>
          </a:prstGeom>
        </p:spPr>
      </p:pic>
      <p:sp>
        <p:nvSpPr>
          <p:cNvPr id="5" name="Rettangolo arrotondato 4"/>
          <p:cNvSpPr/>
          <p:nvPr/>
        </p:nvSpPr>
        <p:spPr>
          <a:xfrm>
            <a:off x="3203071" y="1214594"/>
            <a:ext cx="7643123" cy="4302513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5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5">
                  <a:lumMod val="40000"/>
                  <a:lumOff val="60000"/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pic>
        <p:nvPicPr>
          <p:cNvPr id="5122" name="Picture 2" descr="Expert Endoscopic Sleeve Gastroplasty ESG Singapore | PanAsia"/>
          <p:cNvPicPr>
            <a:picLocks noChangeAspect="1" noChangeArrowheads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648" y="1413509"/>
            <a:ext cx="6643857" cy="265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179003" y="4114564"/>
            <a:ext cx="3245984" cy="837387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006561" y="4985059"/>
            <a:ext cx="1416056" cy="29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5AB936DF-203B-A344-A317-EB522C61FF4D}"/>
              </a:ext>
            </a:extLst>
          </p:cNvPr>
          <p:cNvSpPr txBox="1">
            <a:spLocks/>
          </p:cNvSpPr>
          <p:nvPr/>
        </p:nvSpPr>
        <p:spPr>
          <a:xfrm>
            <a:off x="721780" y="2057329"/>
            <a:ext cx="3177161" cy="22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205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2052"/>
                </a:solidFill>
                <a:latin typeface="Helvetic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2052"/>
                </a:solidFill>
                <a:latin typeface="Helvetic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2052"/>
                </a:solidFill>
                <a:latin typeface="Helvetic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rgbClr val="00205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100">
                <a:solidFill>
                  <a:srgbClr val="00205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100">
                <a:solidFill>
                  <a:srgbClr val="00205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100">
                <a:solidFill>
                  <a:srgbClr val="00205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100">
                <a:solidFill>
                  <a:srgbClr val="002052"/>
                </a:solidFill>
                <a:latin typeface="Helvetica" pitchFamily="34" charset="0"/>
              </a:defRPr>
            </a:lvl9pPr>
          </a:lstStyle>
          <a:p>
            <a:pPr defTabSz="457189" eaLnBrk="1" hangingPunct="1"/>
            <a:r>
              <a:rPr lang="it-IT" sz="1467" b="1" dirty="0"/>
              <a:t>ESG </a:t>
            </a:r>
            <a:r>
              <a:rPr lang="it-IT" sz="1467" b="1" i="1" dirty="0"/>
              <a:t>vs</a:t>
            </a:r>
            <a:r>
              <a:rPr lang="it-IT" sz="1467" b="1" dirty="0"/>
              <a:t> </a:t>
            </a:r>
            <a:r>
              <a:rPr lang="it-IT" sz="1467" b="1" dirty="0" err="1"/>
              <a:t>intragastric</a:t>
            </a:r>
            <a:r>
              <a:rPr lang="it-IT" sz="1467" b="1" dirty="0"/>
              <a:t> balloon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4AA43BA-8ADC-6E4E-A75F-96B08437E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11" y="2455816"/>
            <a:ext cx="3272445" cy="281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1B5E7984-3B5A-1145-ADAC-9E6414D32DEF}"/>
              </a:ext>
            </a:extLst>
          </p:cNvPr>
          <p:cNvSpPr/>
          <p:nvPr/>
        </p:nvSpPr>
        <p:spPr>
          <a:xfrm>
            <a:off x="1993377" y="5274366"/>
            <a:ext cx="1846979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1067" dirty="0" err="1">
                <a:solidFill>
                  <a:srgbClr val="002052"/>
                </a:solidFill>
              </a:rPr>
              <a:t>Fayad</a:t>
            </a:r>
            <a:r>
              <a:rPr lang="it-IT" sz="1067" dirty="0">
                <a:solidFill>
                  <a:srgbClr val="002052"/>
                </a:solidFill>
              </a:rPr>
              <a:t> L et al. Endoscopy 2019</a:t>
            </a:r>
          </a:p>
        </p:txBody>
      </p:sp>
      <p:pic>
        <p:nvPicPr>
          <p:cNvPr id="8" name="Picture 37" descr="TBWL 4.23.17 color figure.tif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562" y="2455816"/>
            <a:ext cx="4181895" cy="2298264"/>
          </a:xfrm>
          <a:prstGeom prst="rect">
            <a:avLst/>
          </a:prstGeom>
        </p:spPr>
      </p:pic>
      <p:sp>
        <p:nvSpPr>
          <p:cNvPr id="9" name="TextBox 16"/>
          <p:cNvSpPr txBox="1"/>
          <p:nvPr/>
        </p:nvSpPr>
        <p:spPr>
          <a:xfrm>
            <a:off x="8628663" y="5887295"/>
            <a:ext cx="2411238" cy="37965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it-IT"/>
            </a:defPPr>
          </a:lstStyle>
          <a:p>
            <a:r>
              <a:rPr lang="en-US" sz="1067" dirty="0">
                <a:solidFill>
                  <a:srgbClr val="002052"/>
                </a:solidFill>
              </a:rPr>
              <a:t>Novikov et al. </a:t>
            </a:r>
            <a:r>
              <a:rPr lang="it-IT" sz="1067" dirty="0" err="1">
                <a:solidFill>
                  <a:srgbClr val="002052"/>
                </a:solidFill>
              </a:rPr>
              <a:t>J</a:t>
            </a:r>
            <a:r>
              <a:rPr lang="it-IT" sz="1067" dirty="0">
                <a:solidFill>
                  <a:srgbClr val="002052"/>
                </a:solidFill>
              </a:rPr>
              <a:t> </a:t>
            </a:r>
            <a:r>
              <a:rPr lang="it-IT" sz="1067" dirty="0" err="1">
                <a:solidFill>
                  <a:srgbClr val="002052"/>
                </a:solidFill>
              </a:rPr>
              <a:t>Gastrointest</a:t>
            </a:r>
            <a:r>
              <a:rPr lang="it-IT" sz="1067" dirty="0">
                <a:solidFill>
                  <a:srgbClr val="002052"/>
                </a:solidFill>
              </a:rPr>
              <a:t> </a:t>
            </a:r>
            <a:r>
              <a:rPr lang="it-IT" sz="1067" dirty="0" err="1">
                <a:solidFill>
                  <a:srgbClr val="002052"/>
                </a:solidFill>
              </a:rPr>
              <a:t>Surg</a:t>
            </a:r>
            <a:r>
              <a:rPr lang="it-IT" sz="1067" dirty="0">
                <a:solidFill>
                  <a:srgbClr val="002052"/>
                </a:solidFill>
              </a:rPr>
              <a:t>. 2018</a:t>
            </a:r>
            <a:r>
              <a:rPr lang="it-IT" sz="1867" dirty="0">
                <a:solidFill>
                  <a:srgbClr val="002052"/>
                </a:solidFill>
              </a:rPr>
              <a:t> </a:t>
            </a:r>
            <a:endParaRPr lang="en-US" sz="1867" dirty="0">
              <a:solidFill>
                <a:srgbClr val="002052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70193" y="723042"/>
            <a:ext cx="6171401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144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609585"/>
            <a:r>
              <a:rPr lang="en-US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Results  - % Total Body Weight Loss</a:t>
            </a:r>
            <a:endParaRPr lang="en-US" sz="3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2" descr="LOS figure.tif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583" y="1871391"/>
            <a:ext cx="3297900" cy="1817592"/>
          </a:xfrm>
          <a:prstGeom prst="rect">
            <a:avLst/>
          </a:prstGeom>
        </p:spPr>
      </p:pic>
      <p:pic>
        <p:nvPicPr>
          <p:cNvPr id="12" name="Picture 3" descr="complication figure.tif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663" y="4154520"/>
            <a:ext cx="2744839" cy="1732775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8631583" y="1510664"/>
            <a:ext cx="1843774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144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609585"/>
            <a:r>
              <a:rPr lang="en-US" sz="1600">
                <a:solidFill>
                  <a:schemeClr val="tx1"/>
                </a:solidFill>
                <a:latin typeface="+mj-lt"/>
                <a:cs typeface="Calibri" pitchFamily="34" charset="0"/>
              </a:rPr>
              <a:t>Hospital Length of Stay</a:t>
            </a:r>
            <a:endParaRPr lang="en-US" sz="1600" dirty="0">
              <a:solidFill>
                <a:schemeClr val="tx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634506" y="3781304"/>
            <a:ext cx="1401281" cy="313932"/>
          </a:xfrm>
          <a:prstGeom prst="rect">
            <a:avLst/>
          </a:prstGeom>
        </p:spPr>
        <p:txBody>
          <a:bodyPr wrap="none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1446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609585"/>
            <a:r>
              <a:rPr lang="en-US" sz="1600">
                <a:solidFill>
                  <a:schemeClr val="tx1"/>
                </a:solidFill>
                <a:latin typeface="+mj-lt"/>
                <a:cs typeface="Calibri" pitchFamily="34" charset="0"/>
              </a:rPr>
              <a:t>Adverse Events</a:t>
            </a:r>
            <a:endParaRPr lang="en-US" sz="1600" dirty="0">
              <a:solidFill>
                <a:schemeClr val="tx1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174145" y="1992117"/>
            <a:ext cx="2418529" cy="687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/>
            <a:r>
              <a:rPr lang="it-IT" sz="1467" b="1" dirty="0">
                <a:solidFill>
                  <a:srgbClr val="002052"/>
                </a:solidFill>
                <a:latin typeface="+mj-lt"/>
                <a:ea typeface="+mj-ea"/>
                <a:cs typeface="+mj-cs"/>
              </a:rPr>
              <a:t>ESG vs </a:t>
            </a:r>
            <a:r>
              <a:rPr lang="it-IT" sz="1467" b="1" dirty="0">
                <a:solidFill>
                  <a:srgbClr val="002052"/>
                </a:solidFill>
                <a:latin typeface="+mj-lt"/>
                <a:ea typeface="+mj-ea"/>
                <a:cs typeface="+mj-cs"/>
              </a:rPr>
              <a:t>LSG or LAGB</a:t>
            </a:r>
            <a:endParaRPr lang="it-IT" sz="1467" b="1" dirty="0">
              <a:solidFill>
                <a:srgbClr val="002052"/>
              </a:solidFill>
              <a:latin typeface="+mj-lt"/>
              <a:ea typeface="+mj-ea"/>
              <a:cs typeface="+mj-cs"/>
            </a:endParaRPr>
          </a:p>
          <a:p>
            <a:endParaRPr lang="it-IT" sz="24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2462" y="15473"/>
            <a:ext cx="7624725" cy="9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5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8668933" y="4994517"/>
            <a:ext cx="454047" cy="420412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F49B1FB-1C7A-48AF-8E24-BDED030CE7FB}"/>
              </a:ext>
            </a:extLst>
          </p:cNvPr>
          <p:cNvSpPr/>
          <p:nvPr/>
        </p:nvSpPr>
        <p:spPr>
          <a:xfrm>
            <a:off x="2853502" y="213122"/>
            <a:ext cx="7340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it-IT" sz="3600" b="1" dirty="0" err="1">
                <a:solidFill>
                  <a:srgbClr val="002052"/>
                </a:solidFill>
                <a:latin typeface="Helvetica" pitchFamily="34" charset="0"/>
              </a:rPr>
              <a:t>Endoscopic</a:t>
            </a:r>
            <a:r>
              <a:rPr lang="it-IT" sz="3600" b="1" dirty="0">
                <a:solidFill>
                  <a:srgbClr val="002052"/>
                </a:solidFill>
                <a:latin typeface="Helvetica" pitchFamily="34" charset="0"/>
              </a:rPr>
              <a:t> Sleeve </a:t>
            </a:r>
            <a:r>
              <a:rPr lang="it-IT" sz="3600" b="1" dirty="0" err="1">
                <a:solidFill>
                  <a:srgbClr val="002052"/>
                </a:solidFill>
                <a:latin typeface="Helvetica" pitchFamily="34" charset="0"/>
              </a:rPr>
              <a:t>Gastroplasty</a:t>
            </a:r>
            <a:endParaRPr lang="it-IT" sz="3600" b="1" dirty="0">
              <a:solidFill>
                <a:srgbClr val="002052"/>
              </a:solidFill>
              <a:latin typeface="Helvetica" pitchFamily="34" charset="0"/>
            </a:endParaRPr>
          </a:p>
        </p:txBody>
      </p:sp>
      <p:graphicFrame>
        <p:nvGraphicFramePr>
          <p:cNvPr id="7" name="Chart 5">
            <a:extLst>
              <a:ext uri="{FF2B5EF4-FFF2-40B4-BE49-F238E27FC236}">
                <a16:creationId xmlns:a16="http://schemas.microsoft.com/office/drawing/2014/main" id="{35DA7B20-23EC-471B-8E83-DD2BC117062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530892" y="1572347"/>
          <a:ext cx="7643121" cy="4250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4">
            <a:extLst>
              <a:ext uri="{FF2B5EF4-FFF2-40B4-BE49-F238E27FC236}">
                <a16:creationId xmlns:a16="http://schemas.microsoft.com/office/drawing/2014/main" id="{B8D0F245-A62B-48B6-9720-0B87D63A9C9B}"/>
              </a:ext>
            </a:extLst>
          </p:cNvPr>
          <p:cNvSpPr txBox="1"/>
          <p:nvPr/>
        </p:nvSpPr>
        <p:spPr>
          <a:xfrm>
            <a:off x="9677187" y="6154659"/>
            <a:ext cx="2255746" cy="25654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it-IT"/>
            </a:defPPr>
            <a:lvl1pPr algn="r"/>
          </a:lstStyle>
          <a:p>
            <a:r>
              <a:rPr lang="en-US" sz="1067" dirty="0">
                <a:solidFill>
                  <a:srgbClr val="002052"/>
                </a:solidFill>
                <a:latin typeface="Helvetica" pitchFamily="34" charset="0"/>
                <a:cs typeface="Helvetica" pitchFamily="34" charset="0"/>
              </a:rPr>
              <a:t>Reem Z </a:t>
            </a:r>
            <a:r>
              <a:rPr lang="en-US" sz="1067" dirty="0" err="1">
                <a:solidFill>
                  <a:srgbClr val="002052"/>
                </a:solidFill>
                <a:latin typeface="Helvetica" pitchFamily="34" charset="0"/>
                <a:cs typeface="Helvetica" pitchFamily="34" charset="0"/>
              </a:rPr>
              <a:t>Sharaiha</a:t>
            </a:r>
            <a:r>
              <a:rPr lang="en-US" sz="1067" dirty="0">
                <a:solidFill>
                  <a:srgbClr val="002052"/>
                </a:solidFill>
                <a:latin typeface="Helvetica" pitchFamily="34" charset="0"/>
                <a:cs typeface="Helvetica" pitchFamily="34" charset="0"/>
              </a:rPr>
              <a:t> et al DDW 2019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677" y="710704"/>
            <a:ext cx="6413548" cy="86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1F28E8D-55E7-4158-A005-D36F21BC6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075" y="2406680"/>
            <a:ext cx="3083015" cy="223952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565" y="348849"/>
            <a:ext cx="3517851" cy="520325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1532" y="5660723"/>
            <a:ext cx="4426043" cy="76822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777" y="4768970"/>
            <a:ext cx="4901609" cy="66655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1872" y="2406680"/>
            <a:ext cx="406435" cy="2239523"/>
          </a:xfrm>
          <a:prstGeom prst="rect">
            <a:avLst/>
          </a:prstGeom>
        </p:spPr>
      </p:pic>
      <p:sp>
        <p:nvSpPr>
          <p:cNvPr id="9" name="Per 8"/>
          <p:cNvSpPr/>
          <p:nvPr/>
        </p:nvSpPr>
        <p:spPr>
          <a:xfrm>
            <a:off x="3665611" y="2950475"/>
            <a:ext cx="1378957" cy="1151933"/>
          </a:xfrm>
          <a:prstGeom prst="mathMultiply">
            <a:avLst/>
          </a:prstGeom>
          <a:solidFill>
            <a:srgbClr val="FFC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10" name="Più 9"/>
          <p:cNvSpPr/>
          <p:nvPr/>
        </p:nvSpPr>
        <p:spPr>
          <a:xfrm>
            <a:off x="5735112" y="1917087"/>
            <a:ext cx="1202384" cy="1370549"/>
          </a:xfrm>
          <a:prstGeom prst="mathPlus">
            <a:avLst/>
          </a:prstGeom>
          <a:solidFill>
            <a:srgbClr val="FFC0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sp>
        <p:nvSpPr>
          <p:cNvPr id="11" name="Ovale 10"/>
          <p:cNvSpPr/>
          <p:nvPr/>
        </p:nvSpPr>
        <p:spPr>
          <a:xfrm>
            <a:off x="2556116" y="3195146"/>
            <a:ext cx="1236016" cy="412005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8835" y="4127603"/>
            <a:ext cx="1268077" cy="43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4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purl.org/dc/elements/1.1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16c05727-aa75-4e4a-9b5f-8a80a1165891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86</TotalTime>
  <Words>120</Words>
  <Application>Microsoft Office PowerPoint</Application>
  <PresentationFormat>Widescreen</PresentationFormat>
  <Paragraphs>29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Calibri</vt:lpstr>
      <vt:lpstr>Calibri Light</vt:lpstr>
      <vt:lpstr>Helvetica</vt:lpstr>
      <vt:lpstr>Wingdings</vt:lpstr>
      <vt:lpstr>RetrospectVTI</vt:lpstr>
      <vt:lpstr>ENDOSCOPIA BARIATRICA E FARMACI:  UN GOLD STANDARD  MINI-INVASIVO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Utente</cp:lastModifiedBy>
  <cp:revision>17</cp:revision>
  <dcterms:created xsi:type="dcterms:W3CDTF">2022-02-27T17:36:31Z</dcterms:created>
  <dcterms:modified xsi:type="dcterms:W3CDTF">2025-05-04T03:38:04Z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